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6" d="100"/>
          <a:sy n="86" d="100"/>
        </p:scale>
        <p:origin x="-366"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Ref idx="1001">
        <a:schemeClr val="bg2"/>
      </p:bgRef>
    </p:bg>
    <p:spTree>
      <p:nvGrpSpPr>
        <p:cNvPr id="1" name=""/>
        <p:cNvGrpSpPr/>
        <p:nvPr/>
      </p:nvGrpSpPr>
      <p:grpSpPr>
        <a:xfrm>
          <a:off x="0" y="0"/>
          <a:ext cx="0" cy="0"/>
          <a:chOff x="0" y="0"/>
          <a:chExt cx="0" cy="0"/>
        </a:xfrm>
      </p:grpSpPr>
      <p:sp>
        <p:nvSpPr>
          <p:cNvPr id="15" name="Прямоугольник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Прямоугольник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Прямоугольник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Прямоугольник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Прямоугольник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Подзаголовок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ru-RU" smtClean="0"/>
              <a:t>Образец подзаголовка</a:t>
            </a:r>
            <a:endParaRPr kumimoji="0" lang="en-US"/>
          </a:p>
        </p:txBody>
      </p:sp>
      <p:sp>
        <p:nvSpPr>
          <p:cNvPr id="28" name="Дата 27"/>
          <p:cNvSpPr>
            <a:spLocks noGrp="1"/>
          </p:cNvSpPr>
          <p:nvPr>
            <p:ph type="dt" sz="half" idx="10"/>
          </p:nvPr>
        </p:nvSpPr>
        <p:spPr/>
        <p:txBody>
          <a:bodyPr/>
          <a:lstStyle/>
          <a:p>
            <a:fld id="{B4C71EC6-210F-42DE-9C53-41977AD35B3D}" type="datetimeFigureOut">
              <a:rPr lang="ru-RU" smtClean="0"/>
              <a:t>27.02.2024</a:t>
            </a:fld>
            <a:endParaRPr lang="ru-RU"/>
          </a:p>
        </p:txBody>
      </p:sp>
      <p:sp>
        <p:nvSpPr>
          <p:cNvPr id="17" name="Нижний колонтитул 16"/>
          <p:cNvSpPr>
            <a:spLocks noGrp="1"/>
          </p:cNvSpPr>
          <p:nvPr>
            <p:ph type="ftr" sz="quarter" idx="11"/>
          </p:nvPr>
        </p:nvSpPr>
        <p:spPr/>
        <p:txBody>
          <a:bodyPr/>
          <a:lstStyle/>
          <a:p>
            <a:endParaRPr lang="ru-RU"/>
          </a:p>
        </p:txBody>
      </p:sp>
      <p:sp>
        <p:nvSpPr>
          <p:cNvPr id="7" name="Прямая соединительная линия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Прямоугольник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Овал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Овал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Номер слайда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19B0651-EE4F-4900-A07F-96A6BFA9D0F0}" type="slidenum">
              <a:rPr lang="ru-RU" smtClean="0"/>
              <a:t>‹#›</a:t>
            </a:fld>
            <a:endParaRPr lang="ru-RU"/>
          </a:p>
        </p:txBody>
      </p:sp>
      <p:sp>
        <p:nvSpPr>
          <p:cNvPr id="8" name="Заголовок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ru-RU" smtClean="0"/>
              <a:t>Образец заголовка</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bg>
      <p:bgRef idx="1001">
        <a:schemeClr val="bg2"/>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B4C71EC6-210F-42DE-9C53-41977AD35B3D}" type="datetimeFigureOut">
              <a:rPr lang="ru-RU" smtClean="0"/>
              <a:t>27.02.2024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bg>
      <p:bgRef idx="1001">
        <a:schemeClr val="bg2"/>
      </p:bgRef>
    </p:bg>
    <p:spTree>
      <p:nvGrpSpPr>
        <p:cNvPr id="1" name=""/>
        <p:cNvGrpSpPr/>
        <p:nvPr/>
      </p:nvGrpSpPr>
      <p:grpSpPr>
        <a:xfrm>
          <a:off x="0" y="0"/>
          <a:ext cx="0" cy="0"/>
          <a:chOff x="0" y="0"/>
          <a:chExt cx="0" cy="0"/>
        </a:xfrm>
      </p:grpSpPr>
      <p:sp>
        <p:nvSpPr>
          <p:cNvPr id="7" name="Прямоугольник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Прямоугольник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Прямоугольник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Прямоугольник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Прямоугольник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Прямоугольник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Прямая соединительная линия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Овал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Овал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Номер слайда 5"/>
          <p:cNvSpPr>
            <a:spLocks noGrp="1"/>
          </p:cNvSpPr>
          <p:nvPr>
            <p:ph type="sldNum" sz="quarter" idx="12"/>
          </p:nvPr>
        </p:nvSpPr>
        <p:spPr>
          <a:xfrm>
            <a:off x="6915912" y="3009901"/>
            <a:ext cx="457200" cy="441325"/>
          </a:xfrm>
        </p:spPr>
        <p:txBody>
          <a:bodyPr/>
          <a:lstStyle/>
          <a:p>
            <a:fld id="{B19B0651-EE4F-4900-A07F-96A6BFA9D0F0}" type="slidenum">
              <a:rPr lang="ru-RU" smtClean="0"/>
              <a:t>‹#›</a:t>
            </a:fld>
            <a:endParaRPr lang="ru-RU"/>
          </a:p>
        </p:txBody>
      </p:sp>
      <p:sp>
        <p:nvSpPr>
          <p:cNvPr id="3" name="Вертикальный текст 2"/>
          <p:cNvSpPr>
            <a:spLocks noGrp="1"/>
          </p:cNvSpPr>
          <p:nvPr>
            <p:ph type="body" orient="vert" idx="1"/>
          </p:nvPr>
        </p:nvSpPr>
        <p:spPr>
          <a:xfrm>
            <a:off x="304800" y="304800"/>
            <a:ext cx="6553200" cy="5821366"/>
          </a:xfrm>
        </p:spPr>
        <p:txBody>
          <a:bodyPr vert="eaVer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p>
            <a:fld id="{B4C71EC6-210F-42DE-9C53-41977AD35B3D}" type="datetimeFigureOut">
              <a:rPr lang="ru-RU" smtClean="0"/>
              <a:t>27.02.2024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2" name="Вертикальный заголовок 1"/>
          <p:cNvSpPr>
            <a:spLocks noGrp="1"/>
          </p:cNvSpPr>
          <p:nvPr>
            <p:ph type="title" orient="vert"/>
          </p:nvPr>
        </p:nvSpPr>
        <p:spPr>
          <a:xfrm>
            <a:off x="7391400" y="304801"/>
            <a:ext cx="1447800" cy="5851525"/>
          </a:xfrm>
        </p:spPr>
        <p:txBody>
          <a:bodyPr vert="eaVert"/>
          <a:lstStyle/>
          <a:p>
            <a:r>
              <a:rPr kumimoji="0" lang="ru-RU" smtClean="0"/>
              <a:t>Образец заголовка</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bg>
      <p:bgRef idx="1001">
        <a:schemeClr val="bg2"/>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accent3">
                    <a:shade val="75000"/>
                  </a:schemeClr>
                </a:solidFill>
              </a:defRPr>
            </a:lvl1pPr>
          </a:lstStyle>
          <a:p>
            <a:r>
              <a:rPr kumimoji="0" lang="ru-RU" smtClean="0"/>
              <a:t>Образец заголовка</a:t>
            </a:r>
            <a:endParaRPr kumimoji="0" lang="en-US"/>
          </a:p>
        </p:txBody>
      </p:sp>
      <p:sp>
        <p:nvSpPr>
          <p:cNvPr id="4" name="Дата 3"/>
          <p:cNvSpPr>
            <a:spLocks noGrp="1"/>
          </p:cNvSpPr>
          <p:nvPr>
            <p:ph type="dt" sz="half" idx="10"/>
          </p:nvPr>
        </p:nvSpPr>
        <p:spPr/>
        <p:txBody>
          <a:bodyPr/>
          <a:lstStyle/>
          <a:p>
            <a:fld id="{B4C71EC6-210F-42DE-9C53-41977AD35B3D}" type="datetimeFigureOut">
              <a:rPr lang="ru-RU" smtClean="0"/>
              <a:t>27.02.2024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a:xfrm>
            <a:off x="4361688" y="1026372"/>
            <a:ext cx="457200" cy="441325"/>
          </a:xfrm>
        </p:spPr>
        <p:txBody>
          <a:bodyPr/>
          <a:lstStyle/>
          <a:p>
            <a:fld id="{B19B0651-EE4F-4900-A07F-96A6BFA9D0F0}" type="slidenum">
              <a:rPr lang="ru-RU" smtClean="0"/>
              <a:t>‹#›</a:t>
            </a:fld>
            <a:endParaRPr lang="ru-RU"/>
          </a:p>
        </p:txBody>
      </p:sp>
      <p:sp>
        <p:nvSpPr>
          <p:cNvPr id="8" name="Объект 7"/>
          <p:cNvSpPr>
            <a:spLocks noGrp="1"/>
          </p:cNvSpPr>
          <p:nvPr>
            <p:ph sz="quarter" idx="1"/>
          </p:nvPr>
        </p:nvSpPr>
        <p:spPr>
          <a:xfrm>
            <a:off x="301752" y="1527048"/>
            <a:ext cx="8503920" cy="4572000"/>
          </a:xfrm>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Ref idx="1001">
        <a:schemeClr val="bg1"/>
      </p:bgRef>
    </p:bg>
    <p:spTree>
      <p:nvGrpSpPr>
        <p:cNvPr id="1" name=""/>
        <p:cNvGrpSpPr/>
        <p:nvPr/>
      </p:nvGrpSpPr>
      <p:grpSpPr>
        <a:xfrm>
          <a:off x="0" y="0"/>
          <a:ext cx="0" cy="0"/>
          <a:chOff x="0" y="0"/>
          <a:chExt cx="0" cy="0"/>
        </a:xfrm>
      </p:grpSpPr>
      <p:sp>
        <p:nvSpPr>
          <p:cNvPr id="17" name="Прямоугольник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Прямоугольник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Прямоугольник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Прямоугольник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Прямоугольник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Прямоугольник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Текст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ru-RU" smtClean="0"/>
              <a:t>Образец текста</a:t>
            </a:r>
          </a:p>
        </p:txBody>
      </p:sp>
      <p:sp>
        <p:nvSpPr>
          <p:cNvPr id="13" name="Прямоугольник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Прямоугольник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Нижний колонтитул 4"/>
          <p:cNvSpPr>
            <a:spLocks noGrp="1"/>
          </p:cNvSpPr>
          <p:nvPr>
            <p:ph type="ftr" sz="quarter" idx="11"/>
          </p:nvPr>
        </p:nvSpPr>
        <p:spPr/>
        <p:txBody>
          <a:bodyPr/>
          <a:lstStyle/>
          <a:p>
            <a:endParaRPr lang="ru-RU"/>
          </a:p>
        </p:txBody>
      </p:sp>
      <p:sp>
        <p:nvSpPr>
          <p:cNvPr id="4" name="Дата 3"/>
          <p:cNvSpPr>
            <a:spLocks noGrp="1"/>
          </p:cNvSpPr>
          <p:nvPr>
            <p:ph type="dt" sz="half" idx="10"/>
          </p:nvPr>
        </p:nvSpPr>
        <p:spPr/>
        <p:txBody>
          <a:bodyPr/>
          <a:lstStyle/>
          <a:p>
            <a:fld id="{B4C71EC6-210F-42DE-9C53-41977AD35B3D}" type="datetimeFigureOut">
              <a:rPr lang="ru-RU" smtClean="0"/>
              <a:t>27.02.2024</a:t>
            </a:fld>
            <a:endParaRPr lang="ru-RU"/>
          </a:p>
        </p:txBody>
      </p:sp>
      <p:sp>
        <p:nvSpPr>
          <p:cNvPr id="8" name="Прямая соединительная линия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Овал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Овал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Номер слайда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19B0651-EE4F-4900-A07F-96A6BFA9D0F0}" type="slidenum">
              <a:rPr lang="ru-RU" smtClean="0"/>
              <a:t>‹#›</a:t>
            </a:fld>
            <a:endParaRPr lang="ru-RU"/>
          </a:p>
        </p:txBody>
      </p:sp>
      <p:sp>
        <p:nvSpPr>
          <p:cNvPr id="2" name="Заголовок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ru-RU" smtClean="0"/>
              <a:t>Образец заголовка</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bg>
      <p:bgRef idx="1001">
        <a:schemeClr val="bg2"/>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01752" y="228600"/>
            <a:ext cx="8534400" cy="758952"/>
          </a:xfrm>
        </p:spPr>
        <p:txBody>
          <a:bodyPr/>
          <a:lstStyle/>
          <a:p>
            <a:r>
              <a:rPr kumimoji="0" lang="ru-RU" smtClean="0"/>
              <a:t>Образец заголовка</a:t>
            </a:r>
            <a:endParaRPr kumimoji="0" lang="en-US"/>
          </a:p>
        </p:txBody>
      </p:sp>
      <p:sp>
        <p:nvSpPr>
          <p:cNvPr id="5" name="Дата 4"/>
          <p:cNvSpPr>
            <a:spLocks noGrp="1"/>
          </p:cNvSpPr>
          <p:nvPr>
            <p:ph type="dt" sz="half" idx="10"/>
          </p:nvPr>
        </p:nvSpPr>
        <p:spPr>
          <a:xfrm>
            <a:off x="5791200" y="6409944"/>
            <a:ext cx="3044952" cy="365760"/>
          </a:xfrm>
        </p:spPr>
        <p:txBody>
          <a:bodyPr/>
          <a:lstStyle/>
          <a:p>
            <a:fld id="{B4C71EC6-210F-42DE-9C53-41977AD35B3D}" type="datetimeFigureOut">
              <a:rPr lang="ru-RU" smtClean="0"/>
              <a:t>27.02.2024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
        <p:nvSpPr>
          <p:cNvPr id="8" name="Прямая соединительная линия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Объект 9"/>
          <p:cNvSpPr>
            <a:spLocks noGrp="1"/>
          </p:cNvSpPr>
          <p:nvPr>
            <p:ph sz="half" idx="1"/>
          </p:nvPr>
        </p:nvSpPr>
        <p:spPr>
          <a:xfrm>
            <a:off x="301752" y="1371600"/>
            <a:ext cx="4038600" cy="4681728"/>
          </a:xfrm>
        </p:spPr>
        <p:txBody>
          <a:bodyPr/>
          <a:lstStyle>
            <a:lvl1pPr>
              <a:defRPr sz="2500"/>
            </a:lvl1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12" name="Объект 11"/>
          <p:cNvSpPr>
            <a:spLocks noGrp="1"/>
          </p:cNvSpPr>
          <p:nvPr>
            <p:ph sz="half" idx="2"/>
          </p:nvPr>
        </p:nvSpPr>
        <p:spPr>
          <a:xfrm>
            <a:off x="4800600" y="1371600"/>
            <a:ext cx="4038600" cy="4681728"/>
          </a:xfrm>
        </p:spPr>
        <p:txBody>
          <a:bodyPr/>
          <a:lstStyle>
            <a:lvl1pPr>
              <a:defRPr sz="2500"/>
            </a:lvl1p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bg>
      <p:bgRef idx="1001">
        <a:schemeClr val="bg2"/>
      </p:bgRef>
    </p:bg>
    <p:spTree>
      <p:nvGrpSpPr>
        <p:cNvPr id="1" name=""/>
        <p:cNvGrpSpPr/>
        <p:nvPr/>
      </p:nvGrpSpPr>
      <p:grpSpPr>
        <a:xfrm>
          <a:off x="0" y="0"/>
          <a:ext cx="0" cy="0"/>
          <a:chOff x="0" y="0"/>
          <a:chExt cx="0" cy="0"/>
        </a:xfrm>
      </p:grpSpPr>
      <p:sp>
        <p:nvSpPr>
          <p:cNvPr id="10" name="Прямая соединительная линия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Прямоугольник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Прямоугольник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Прямоугольник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Прямоугольник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Прямоугольник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Прямоугольник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Текст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ru-RU" smtClean="0"/>
              <a:t>Образец текста</a:t>
            </a:r>
          </a:p>
        </p:txBody>
      </p:sp>
      <p:sp>
        <p:nvSpPr>
          <p:cNvPr id="7" name="Дата 6"/>
          <p:cNvSpPr>
            <a:spLocks noGrp="1"/>
          </p:cNvSpPr>
          <p:nvPr>
            <p:ph type="dt" sz="half" idx="10"/>
          </p:nvPr>
        </p:nvSpPr>
        <p:spPr/>
        <p:txBody>
          <a:bodyPr/>
          <a:lstStyle/>
          <a:p>
            <a:fld id="{B4C71EC6-210F-42DE-9C53-41977AD35B3D}" type="datetimeFigureOut">
              <a:rPr lang="ru-RU" smtClean="0"/>
              <a:t>27.02.2024</a:t>
            </a:fld>
            <a:endParaRPr lang="ru-RU"/>
          </a:p>
        </p:txBody>
      </p:sp>
      <p:sp>
        <p:nvSpPr>
          <p:cNvPr id="8" name="Нижний колонтитул 7"/>
          <p:cNvSpPr>
            <a:spLocks noGrp="1"/>
          </p:cNvSpPr>
          <p:nvPr>
            <p:ph type="ftr" sz="quarter" idx="11"/>
          </p:nvPr>
        </p:nvSpPr>
        <p:spPr>
          <a:xfrm>
            <a:off x="304800" y="6409944"/>
            <a:ext cx="3581400" cy="365760"/>
          </a:xfrm>
        </p:spPr>
        <p:txBody>
          <a:bodyPr/>
          <a:lstStyle/>
          <a:p>
            <a:endParaRPr lang="ru-RU"/>
          </a:p>
        </p:txBody>
      </p:sp>
      <p:sp>
        <p:nvSpPr>
          <p:cNvPr id="15" name="Прямая соединительная линия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Прямоугольник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Объект 23"/>
          <p:cNvSpPr>
            <a:spLocks noGrp="1"/>
          </p:cNvSpPr>
          <p:nvPr>
            <p:ph sz="quarter" idx="2"/>
          </p:nvPr>
        </p:nvSpPr>
        <p:spPr>
          <a:xfrm>
            <a:off x="301752" y="2471383"/>
            <a:ext cx="4041648" cy="3818404"/>
          </a:xfrm>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26" name="Объект 25"/>
          <p:cNvSpPr>
            <a:spLocks noGrp="1"/>
          </p:cNvSpPr>
          <p:nvPr>
            <p:ph sz="quarter" idx="4"/>
          </p:nvPr>
        </p:nvSpPr>
        <p:spPr>
          <a:xfrm>
            <a:off x="4800600" y="2471383"/>
            <a:ext cx="4038600" cy="3822192"/>
          </a:xfrm>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25" name="Овал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Овал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Номер слайда 8"/>
          <p:cNvSpPr>
            <a:spLocks noGrp="1"/>
          </p:cNvSpPr>
          <p:nvPr>
            <p:ph type="sldNum" sz="quarter" idx="12"/>
          </p:nvPr>
        </p:nvSpPr>
        <p:spPr>
          <a:xfrm>
            <a:off x="4343400" y="1042416"/>
            <a:ext cx="457200" cy="441325"/>
          </a:xfrm>
        </p:spPr>
        <p:txBody>
          <a:bodyPr/>
          <a:lstStyle>
            <a:lvl1pPr algn="ctr">
              <a:defRPr/>
            </a:lvl1pPr>
          </a:lstStyle>
          <a:p>
            <a:fld id="{B19B0651-EE4F-4900-A07F-96A6BFA9D0F0}" type="slidenum">
              <a:rPr lang="ru-RU" smtClean="0"/>
              <a:t>‹#›</a:t>
            </a:fld>
            <a:endParaRPr lang="ru-RU"/>
          </a:p>
        </p:txBody>
      </p:sp>
      <p:sp>
        <p:nvSpPr>
          <p:cNvPr id="23" name="Заголовок 22"/>
          <p:cNvSpPr>
            <a:spLocks noGrp="1"/>
          </p:cNvSpPr>
          <p:nvPr>
            <p:ph type="title"/>
          </p:nvPr>
        </p:nvSpPr>
        <p:spPr/>
        <p:txBody>
          <a:bodyPr rtlCol="0" anchor="b" anchorCtr="0"/>
          <a:lstStyle/>
          <a:p>
            <a:r>
              <a:rPr kumimoji="0" lang="ru-RU" smtClean="0"/>
              <a:t>Образец заголовка</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p>
            <a:fld id="{B4C71EC6-210F-42DE-9C53-41977AD35B3D}" type="datetimeFigureOut">
              <a:rPr lang="ru-RU" smtClean="0"/>
              <a:t>27.02.2024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a:xfrm>
            <a:off x="4343400" y="1036020"/>
            <a:ext cx="457200" cy="441325"/>
          </a:xfrm>
        </p:spPr>
        <p:txBody>
          <a:bodyPr/>
          <a:lstStyle/>
          <a:p>
            <a:fld id="{B19B0651-EE4F-4900-A07F-96A6BFA9D0F0}" type="slidenum">
              <a:rPr lang="ru-RU" smtClean="0"/>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7" name="Прямоугольник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Прямоугольник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Прямоугольник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Прямоугольник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Прямоугольник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Прямоугольник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Дата 1"/>
          <p:cNvSpPr>
            <a:spLocks noGrp="1"/>
          </p:cNvSpPr>
          <p:nvPr>
            <p:ph type="dt" sz="half" idx="10"/>
          </p:nvPr>
        </p:nvSpPr>
        <p:spPr/>
        <p:txBody>
          <a:bodyPr/>
          <a:lstStyle/>
          <a:p>
            <a:fld id="{B4C71EC6-210F-42DE-9C53-41977AD35B3D}" type="datetimeFigureOut">
              <a:rPr lang="ru-RU" smtClean="0"/>
              <a:t>27.02.2024</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a:xfrm>
            <a:off x="4267200" y="6324600"/>
            <a:ext cx="609600" cy="441324"/>
          </a:xfrm>
        </p:spPr>
        <p:txBody>
          <a:bodyPr/>
          <a:lstStyle>
            <a:lvl1pPr>
              <a:defRPr>
                <a:solidFill>
                  <a:srgbClr val="FFFFFF"/>
                </a:solidFill>
              </a:defRPr>
            </a:lvl1pPr>
          </a:lstStyle>
          <a:p>
            <a:fld id="{B19B0651-EE4F-4900-A07F-96A6BFA9D0F0}" type="slidenum">
              <a:rPr lang="ru-RU" smtClean="0"/>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bg>
      <p:bgRef idx="1001">
        <a:schemeClr val="bg1"/>
      </p:bgRef>
    </p:bg>
    <p:spTree>
      <p:nvGrpSpPr>
        <p:cNvPr id="1" name=""/>
        <p:cNvGrpSpPr/>
        <p:nvPr/>
      </p:nvGrpSpPr>
      <p:grpSpPr>
        <a:xfrm>
          <a:off x="0" y="0"/>
          <a:ext cx="0" cy="0"/>
          <a:chOff x="0" y="0"/>
          <a:chExt cx="0" cy="0"/>
        </a:xfrm>
      </p:grpSpPr>
      <p:sp>
        <p:nvSpPr>
          <p:cNvPr id="19" name="Прямоугольник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Прямоугольник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Прямоугольник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Прямоугольник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Прямоугольник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Прямоугольник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Заголовок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ru-RU" smtClean="0"/>
              <a:t>Образец заголовка</a:t>
            </a:r>
            <a:endParaRPr kumimoji="0" lang="en-US"/>
          </a:p>
        </p:txBody>
      </p:sp>
      <p:sp>
        <p:nvSpPr>
          <p:cNvPr id="3" name="Текст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ru-RU" smtClean="0"/>
              <a:t>Образец текста</a:t>
            </a:r>
          </a:p>
        </p:txBody>
      </p:sp>
      <p:sp>
        <p:nvSpPr>
          <p:cNvPr id="8" name="Прямоугольник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Прямая соединительная линия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Объект 19"/>
          <p:cNvSpPr>
            <a:spLocks noGrp="1"/>
          </p:cNvSpPr>
          <p:nvPr>
            <p:ph sz="quarter" idx="1"/>
          </p:nvPr>
        </p:nvSpPr>
        <p:spPr>
          <a:xfrm>
            <a:off x="3124200" y="685800"/>
            <a:ext cx="5638800" cy="5410200"/>
          </a:xfrm>
        </p:spPr>
        <p:txBody>
          <a:bodyPr/>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10" name="Овал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Овал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Номер слайда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B19B0651-EE4F-4900-A07F-96A6BFA9D0F0}" type="slidenum">
              <a:rPr lang="ru-RU" smtClean="0"/>
              <a:t>‹#›</a:t>
            </a:fld>
            <a:endParaRPr lang="ru-RU"/>
          </a:p>
        </p:txBody>
      </p:sp>
      <p:sp>
        <p:nvSpPr>
          <p:cNvPr id="21" name="Прямоугольник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Дата 4"/>
          <p:cNvSpPr>
            <a:spLocks noGrp="1"/>
          </p:cNvSpPr>
          <p:nvPr>
            <p:ph type="dt" sz="half" idx="10"/>
          </p:nvPr>
        </p:nvSpPr>
        <p:spPr/>
        <p:txBody>
          <a:bodyPr/>
          <a:lstStyle/>
          <a:p>
            <a:fld id="{B4C71EC6-210F-42DE-9C53-41977AD35B3D}" type="datetimeFigureOut">
              <a:rPr lang="ru-RU" smtClean="0"/>
              <a:t>27.02.2024</a:t>
            </a:fld>
            <a:endParaRPr lang="ru-RU"/>
          </a:p>
        </p:txBody>
      </p:sp>
      <p:sp>
        <p:nvSpPr>
          <p:cNvPr id="6" name="Нижний колонтитул 5"/>
          <p:cNvSpPr>
            <a:spLocks noGrp="1"/>
          </p:cNvSpPr>
          <p:nvPr>
            <p:ph type="ftr" sz="quarter" idx="11"/>
          </p:nvPr>
        </p:nvSpPr>
        <p:spPr>
          <a:xfrm>
            <a:off x="301752" y="6410848"/>
            <a:ext cx="3383280" cy="365760"/>
          </a:xfrm>
        </p:spPr>
        <p:txBody>
          <a:bodyPr/>
          <a:lstStyle/>
          <a:p>
            <a:endParaRPr lang="ru-RU"/>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1" name="Прямая соединительная линия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Прямоугольник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Прямоугольник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Прямоугольник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Прямоугольник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Прямоугольник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Прямоугольник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Прямоугольник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Овал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Овал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Номер слайда 6"/>
          <p:cNvSpPr>
            <a:spLocks noGrp="1"/>
          </p:cNvSpPr>
          <p:nvPr>
            <p:ph type="sldNum" sz="quarter" idx="12"/>
          </p:nvPr>
        </p:nvSpPr>
        <p:spPr>
          <a:xfrm>
            <a:off x="1371600" y="312738"/>
            <a:ext cx="457200" cy="441325"/>
          </a:xfrm>
        </p:spPr>
        <p:txBody>
          <a:bodyPr/>
          <a:lstStyle/>
          <a:p>
            <a:fld id="{B19B0651-EE4F-4900-A07F-96A6BFA9D0F0}" type="slidenum">
              <a:rPr lang="ru-RU" smtClean="0"/>
              <a:t>‹#›</a:t>
            </a:fld>
            <a:endParaRPr lang="ru-RU"/>
          </a:p>
        </p:txBody>
      </p:sp>
      <p:sp>
        <p:nvSpPr>
          <p:cNvPr id="2" name="Заголовок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ru-RU" smtClean="0"/>
              <a:t>Образец заголовка</a:t>
            </a:r>
            <a:endParaRPr kumimoji="0" lang="en-US"/>
          </a:p>
        </p:txBody>
      </p:sp>
      <p:sp>
        <p:nvSpPr>
          <p:cNvPr id="3" name="Рисунок 2"/>
          <p:cNvSpPr>
            <a:spLocks noGrp="1"/>
          </p:cNvSpPr>
          <p:nvPr>
            <p:ph type="pic" idx="1"/>
          </p:nvPr>
        </p:nvSpPr>
        <p:spPr>
          <a:xfrm>
            <a:off x="3000375" y="609600"/>
            <a:ext cx="5867400" cy="4267200"/>
          </a:xfrm>
        </p:spPr>
        <p:txBody>
          <a:bodyPr/>
          <a:lstStyle>
            <a:lvl1pPr marL="0" indent="0">
              <a:buNone/>
              <a:defRPr sz="3200"/>
            </a:lvl1pPr>
          </a:lstStyle>
          <a:p>
            <a:r>
              <a:rPr kumimoji="0" lang="ru-RU" smtClean="0"/>
              <a:t>Вставка рисунка</a:t>
            </a:r>
            <a:endParaRPr kumimoji="0" lang="en-US" dirty="0"/>
          </a:p>
        </p:txBody>
      </p:sp>
      <p:sp>
        <p:nvSpPr>
          <p:cNvPr id="4" name="Текст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ru-RU" smtClean="0"/>
              <a:t>Образец текста</a:t>
            </a:r>
          </a:p>
        </p:txBody>
      </p:sp>
      <p:sp>
        <p:nvSpPr>
          <p:cNvPr id="22" name="Прямоугольник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Дата 4"/>
          <p:cNvSpPr>
            <a:spLocks noGrp="1"/>
          </p:cNvSpPr>
          <p:nvPr>
            <p:ph type="dt" sz="half" idx="10"/>
          </p:nvPr>
        </p:nvSpPr>
        <p:spPr>
          <a:xfrm>
            <a:off x="5788152" y="6404984"/>
            <a:ext cx="3044952" cy="365760"/>
          </a:xfrm>
        </p:spPr>
        <p:txBody>
          <a:bodyPr/>
          <a:lstStyle/>
          <a:p>
            <a:fld id="{B4C71EC6-210F-42DE-9C53-41977AD35B3D}" type="datetimeFigureOut">
              <a:rPr lang="ru-RU" smtClean="0"/>
              <a:t>27.02.2024</a:t>
            </a:fld>
            <a:endParaRPr lang="ru-RU"/>
          </a:p>
        </p:txBody>
      </p:sp>
      <p:sp>
        <p:nvSpPr>
          <p:cNvPr id="6" name="Нижний колонтитул 5"/>
          <p:cNvSpPr>
            <a:spLocks noGrp="1"/>
          </p:cNvSpPr>
          <p:nvPr>
            <p:ph type="ftr" sz="quarter" idx="11"/>
          </p:nvPr>
        </p:nvSpPr>
        <p:spPr>
          <a:xfrm>
            <a:off x="301752" y="6410848"/>
            <a:ext cx="3584448" cy="365760"/>
          </a:xfrm>
        </p:spPr>
        <p:txBody>
          <a:bodyPr/>
          <a:lstStyle/>
          <a:p>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Прямоугольник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Прямоугольник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Прямоугольник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Прямоугольник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Прямоугольник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Дата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B4C71EC6-210F-42DE-9C53-41977AD35B3D}" type="datetimeFigureOut">
              <a:rPr lang="ru-RU" smtClean="0"/>
              <a:t>27.02.2024</a:t>
            </a:fld>
            <a:endParaRPr lang="ru-RU"/>
          </a:p>
        </p:txBody>
      </p:sp>
      <p:sp>
        <p:nvSpPr>
          <p:cNvPr id="3" name="Нижний колонтитул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ru-RU"/>
          </a:p>
        </p:txBody>
      </p:sp>
      <p:sp>
        <p:nvSpPr>
          <p:cNvPr id="8" name="Прямоугольник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Прямая соединительная линия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Овал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Овал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Номер слайда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B19B0651-EE4F-4900-A07F-96A6BFA9D0F0}" type="slidenum">
              <a:rPr lang="ru-RU" smtClean="0"/>
              <a:t>‹#›</a:t>
            </a:fld>
            <a:endParaRPr lang="ru-RU"/>
          </a:p>
        </p:txBody>
      </p:sp>
      <p:sp>
        <p:nvSpPr>
          <p:cNvPr id="22" name="Заголовок 21"/>
          <p:cNvSpPr>
            <a:spLocks noGrp="1"/>
          </p:cNvSpPr>
          <p:nvPr>
            <p:ph type="title"/>
          </p:nvPr>
        </p:nvSpPr>
        <p:spPr>
          <a:xfrm>
            <a:off x="301752" y="228600"/>
            <a:ext cx="8534400" cy="758952"/>
          </a:xfrm>
          <a:prstGeom prst="rect">
            <a:avLst/>
          </a:prstGeom>
        </p:spPr>
        <p:txBody>
          <a:bodyPr vert="horz" anchor="b">
            <a:normAutofit/>
          </a:bodyPr>
          <a:lstStyle/>
          <a:p>
            <a:r>
              <a:rPr kumimoji="0" lang="ru-RU" smtClean="0"/>
              <a:t>Образец заголовка</a:t>
            </a:r>
            <a:endParaRPr kumimoji="0" lang="en-US"/>
          </a:p>
        </p:txBody>
      </p:sp>
      <p:sp>
        <p:nvSpPr>
          <p:cNvPr id="13" name="Текст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2555776" y="3861048"/>
            <a:ext cx="6400800" cy="1368152"/>
          </a:xfrm>
        </p:spPr>
        <p:txBody>
          <a:bodyPr/>
          <a:lstStyle/>
          <a:p>
            <a:pPr algn="r"/>
            <a:r>
              <a:rPr lang="ru-RU" dirty="0" smtClean="0"/>
              <a:t>Преподаватель: Горшков </a:t>
            </a:r>
          </a:p>
          <a:p>
            <a:pPr algn="r"/>
            <a:r>
              <a:rPr lang="ru-RU" dirty="0" smtClean="0"/>
              <a:t>Даниил Александрович</a:t>
            </a:r>
          </a:p>
          <a:p>
            <a:pPr algn="r"/>
            <a:endParaRPr lang="ru-RU" dirty="0" smtClean="0"/>
          </a:p>
          <a:p>
            <a:pPr algn="r"/>
            <a:r>
              <a:rPr lang="ru-RU" dirty="0" smtClean="0"/>
              <a:t>Выполнила: </a:t>
            </a:r>
            <a:r>
              <a:rPr lang="ru-RU" dirty="0" err="1" smtClean="0"/>
              <a:t>Мифтахова</a:t>
            </a:r>
            <a:r>
              <a:rPr lang="ru-RU" dirty="0" smtClean="0"/>
              <a:t> Ева</a:t>
            </a:r>
            <a:endParaRPr lang="ru-RU" dirty="0"/>
          </a:p>
        </p:txBody>
      </p:sp>
      <p:sp>
        <p:nvSpPr>
          <p:cNvPr id="2" name="Заголовок 1"/>
          <p:cNvSpPr>
            <a:spLocks noGrp="1"/>
          </p:cNvSpPr>
          <p:nvPr>
            <p:ph type="ctrTitle"/>
          </p:nvPr>
        </p:nvSpPr>
        <p:spPr/>
        <p:txBody>
          <a:bodyPr>
            <a:normAutofit fontScale="90000"/>
          </a:bodyPr>
          <a:lstStyle/>
          <a:p>
            <a:r>
              <a:rPr lang="ru-RU" dirty="0" smtClean="0">
                <a:solidFill>
                  <a:srgbClr val="7030A0"/>
                </a:solidFill>
              </a:rPr>
              <a:t>Проект на тему:</a:t>
            </a:r>
            <a:br>
              <a:rPr lang="ru-RU" dirty="0" smtClean="0">
                <a:solidFill>
                  <a:srgbClr val="7030A0"/>
                </a:solidFill>
              </a:rPr>
            </a:br>
            <a:r>
              <a:rPr lang="ru-RU" dirty="0" smtClean="0">
                <a:solidFill>
                  <a:srgbClr val="7030A0"/>
                </a:solidFill>
              </a:rPr>
              <a:t>Тетрис на </a:t>
            </a:r>
            <a:r>
              <a:rPr lang="en-US" dirty="0" smtClean="0">
                <a:solidFill>
                  <a:srgbClr val="7030A0"/>
                </a:solidFill>
              </a:rPr>
              <a:t>Python</a:t>
            </a:r>
            <a:r>
              <a:rPr lang="ru-RU" dirty="0" smtClean="0">
                <a:solidFill>
                  <a:srgbClr val="7030A0"/>
                </a:solidFill>
              </a:rPr>
              <a:t> с помощью библиотеки </a:t>
            </a:r>
            <a:r>
              <a:rPr lang="en-US" dirty="0" err="1" smtClean="0">
                <a:solidFill>
                  <a:schemeClr val="bg1"/>
                </a:solidFill>
              </a:rPr>
              <a:t>Pygame</a:t>
            </a:r>
            <a:r>
              <a:rPr lang="ru-RU" dirty="0" smtClean="0">
                <a:solidFill>
                  <a:schemeClr val="bg1"/>
                </a:solidFill>
              </a:rPr>
              <a:t>.</a:t>
            </a:r>
            <a:endParaRPr lang="ru-RU" dirty="0">
              <a:solidFill>
                <a:schemeClr val="bg1"/>
              </a:solidFill>
            </a:endParaRPr>
          </a:p>
        </p:txBody>
      </p:sp>
      <p:pic>
        <p:nvPicPr>
          <p:cNvPr id="1027" name="Picture 3" descr="C:\Users\Оксана\Downloads\104594821-fe240a00-5671-11eb-9a95-67652a4bab2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0775" y="1340560"/>
            <a:ext cx="2517569" cy="996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419872" y="6306350"/>
            <a:ext cx="2016224" cy="369332"/>
          </a:xfrm>
          <a:prstGeom prst="rect">
            <a:avLst/>
          </a:prstGeom>
          <a:noFill/>
        </p:spPr>
        <p:txBody>
          <a:bodyPr wrap="square" rtlCol="0">
            <a:spAutoFit/>
          </a:bodyPr>
          <a:lstStyle/>
          <a:p>
            <a:r>
              <a:rPr lang="ru-RU" dirty="0" smtClean="0">
                <a:solidFill>
                  <a:srgbClr val="7030A0"/>
                </a:solidFill>
              </a:rPr>
              <a:t>Ульяновск, 2024</a:t>
            </a:r>
            <a:endParaRPr lang="ru-RU" dirty="0">
              <a:solidFill>
                <a:srgbClr val="7030A0"/>
              </a:solidFill>
            </a:endParaRPr>
          </a:p>
        </p:txBody>
      </p:sp>
    </p:spTree>
    <p:extLst>
      <p:ext uri="{BB962C8B-B14F-4D97-AF65-F5344CB8AC3E}">
        <p14:creationId xmlns:p14="http://schemas.microsoft.com/office/powerpoint/2010/main" val="42876560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6240" y="1916832"/>
            <a:ext cx="5544616" cy="707886"/>
          </a:xfrm>
          <a:prstGeom prst="rect">
            <a:avLst/>
          </a:prstGeom>
          <a:noFill/>
        </p:spPr>
        <p:txBody>
          <a:bodyPr wrap="square" rtlCol="0">
            <a:spAutoFit/>
          </a:bodyPr>
          <a:lstStyle/>
          <a:p>
            <a:r>
              <a:rPr lang="ru-RU" sz="4000" dirty="0" smtClean="0">
                <a:solidFill>
                  <a:srgbClr val="7030A0"/>
                </a:solidFill>
              </a:rPr>
              <a:t>Спасибо за внимание!</a:t>
            </a:r>
            <a:endParaRPr lang="ru-RU" sz="4000" dirty="0">
              <a:solidFill>
                <a:srgbClr val="7030A0"/>
              </a:solidFill>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508443"/>
            <a:ext cx="2106748"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3038835"/>
            <a:ext cx="2781960" cy="27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5656" y="3068960"/>
            <a:ext cx="2178585" cy="2178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02403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solidFill>
                  <a:srgbClr val="7030A0"/>
                </a:solidFill>
              </a:rPr>
              <a:t>Что такое </a:t>
            </a:r>
            <a:r>
              <a:rPr lang="en-US" dirty="0" err="1" smtClean="0">
                <a:solidFill>
                  <a:srgbClr val="7030A0"/>
                </a:solidFill>
              </a:rPr>
              <a:t>Pygame</a:t>
            </a:r>
            <a:r>
              <a:rPr lang="ru-RU" dirty="0">
                <a:solidFill>
                  <a:srgbClr val="7030A0"/>
                </a:solidFill>
              </a:rPr>
              <a:t>?</a:t>
            </a:r>
          </a:p>
        </p:txBody>
      </p:sp>
      <p:sp>
        <p:nvSpPr>
          <p:cNvPr id="3" name="Объект 2"/>
          <p:cNvSpPr>
            <a:spLocks noGrp="1"/>
          </p:cNvSpPr>
          <p:nvPr>
            <p:ph sz="quarter" idx="1"/>
          </p:nvPr>
        </p:nvSpPr>
        <p:spPr>
          <a:ln>
            <a:noFill/>
          </a:ln>
        </p:spPr>
        <p:txBody>
          <a:bodyPr>
            <a:normAutofit/>
          </a:bodyPr>
          <a:lstStyle/>
          <a:p>
            <a:r>
              <a:rPr lang="ru-RU" sz="2400" b="1" dirty="0" err="1">
                <a:solidFill>
                  <a:schemeClr val="bg2">
                    <a:lumMod val="50000"/>
                  </a:schemeClr>
                </a:solidFill>
              </a:rPr>
              <a:t>Pygame</a:t>
            </a:r>
            <a:r>
              <a:rPr lang="ru-RU" sz="2400" dirty="0">
                <a:solidFill>
                  <a:schemeClr val="bg2">
                    <a:lumMod val="50000"/>
                  </a:schemeClr>
                </a:solidFill>
              </a:rPr>
              <a:t> </a:t>
            </a:r>
            <a:r>
              <a:rPr lang="ru-RU" sz="2400" dirty="0" smtClean="0">
                <a:solidFill>
                  <a:schemeClr val="bg2">
                    <a:lumMod val="50000"/>
                  </a:schemeClr>
                </a:solidFill>
              </a:rPr>
              <a:t>— </a:t>
            </a:r>
            <a:r>
              <a:rPr lang="ru-RU" sz="2400" dirty="0">
                <a:solidFill>
                  <a:schemeClr val="bg2">
                    <a:lumMod val="50000"/>
                  </a:schemeClr>
                </a:solidFill>
              </a:rPr>
              <a:t>набор </a:t>
            </a:r>
            <a:r>
              <a:rPr lang="ru-RU" sz="2400" dirty="0" smtClean="0">
                <a:solidFill>
                  <a:schemeClr val="bg2">
                    <a:lumMod val="50000"/>
                  </a:schemeClr>
                </a:solidFill>
              </a:rPr>
              <a:t>модулей</a:t>
            </a:r>
            <a:r>
              <a:rPr lang="ru-RU" sz="2400" dirty="0">
                <a:solidFill>
                  <a:schemeClr val="bg2">
                    <a:lumMod val="50000"/>
                  </a:schemeClr>
                </a:solidFill>
              </a:rPr>
              <a:t> (библиотек) языка программирования </a:t>
            </a:r>
            <a:r>
              <a:rPr lang="en-US" sz="2400" dirty="0" smtClean="0">
                <a:solidFill>
                  <a:schemeClr val="bg2">
                    <a:lumMod val="50000"/>
                  </a:schemeClr>
                </a:solidFill>
              </a:rPr>
              <a:t>Python,</a:t>
            </a:r>
            <a:r>
              <a:rPr lang="ru-RU" sz="2400" dirty="0" smtClean="0">
                <a:solidFill>
                  <a:schemeClr val="bg2">
                    <a:lumMod val="50000"/>
                  </a:schemeClr>
                </a:solidFill>
              </a:rPr>
              <a:t> </a:t>
            </a:r>
            <a:r>
              <a:rPr lang="ru-RU" sz="2400" dirty="0">
                <a:solidFill>
                  <a:schemeClr val="bg2">
                    <a:lumMod val="50000"/>
                  </a:schemeClr>
                </a:solidFill>
              </a:rPr>
              <a:t>предназначенный для написания </a:t>
            </a:r>
            <a:r>
              <a:rPr lang="ru-RU" sz="2400" dirty="0" smtClean="0">
                <a:solidFill>
                  <a:schemeClr val="bg2">
                    <a:lumMod val="50000"/>
                  </a:schemeClr>
                </a:solidFill>
              </a:rPr>
              <a:t>компьютерных игр</a:t>
            </a:r>
            <a:r>
              <a:rPr lang="ru-RU" sz="2400" dirty="0">
                <a:solidFill>
                  <a:schemeClr val="bg2">
                    <a:lumMod val="50000"/>
                  </a:schemeClr>
                </a:solidFill>
              </a:rPr>
              <a:t> и </a:t>
            </a:r>
            <a:r>
              <a:rPr lang="ru-RU" sz="2400" dirty="0" smtClean="0">
                <a:solidFill>
                  <a:schemeClr val="bg2">
                    <a:lumMod val="50000"/>
                  </a:schemeClr>
                </a:solidFill>
              </a:rPr>
              <a:t>мультимедиа-приложений</a:t>
            </a:r>
            <a:r>
              <a:rPr lang="ru-RU" sz="2400" dirty="0">
                <a:solidFill>
                  <a:schemeClr val="bg2">
                    <a:lumMod val="50000"/>
                  </a:schemeClr>
                </a:solidFill>
              </a:rPr>
              <a:t>. </a:t>
            </a:r>
            <a:r>
              <a:rPr lang="ru-RU" sz="2400" dirty="0" err="1">
                <a:solidFill>
                  <a:schemeClr val="bg2">
                    <a:lumMod val="50000"/>
                  </a:schemeClr>
                </a:solidFill>
              </a:rPr>
              <a:t>Pygame</a:t>
            </a:r>
            <a:r>
              <a:rPr lang="ru-RU" sz="2400" dirty="0">
                <a:solidFill>
                  <a:schemeClr val="bg2">
                    <a:lumMod val="50000"/>
                  </a:schemeClr>
                </a:solidFill>
              </a:rPr>
              <a:t> базируется на мультимедийной библиотеке </a:t>
            </a:r>
            <a:r>
              <a:rPr lang="en-US" sz="2400" dirty="0" smtClean="0">
                <a:solidFill>
                  <a:schemeClr val="bg2">
                    <a:lumMod val="50000"/>
                  </a:schemeClr>
                </a:solidFill>
              </a:rPr>
              <a:t>SDL</a:t>
            </a:r>
            <a:r>
              <a:rPr lang="ru-RU" sz="2400" dirty="0" smtClean="0">
                <a:solidFill>
                  <a:schemeClr val="bg2">
                    <a:lumMod val="50000"/>
                  </a:schemeClr>
                </a:solidFill>
              </a:rPr>
              <a:t>.</a:t>
            </a:r>
            <a:endParaRPr lang="en-US" sz="2400" dirty="0" smtClean="0">
              <a:solidFill>
                <a:schemeClr val="bg2">
                  <a:lumMod val="50000"/>
                </a:schemeClr>
              </a:solidFill>
            </a:endParaRPr>
          </a:p>
          <a:p>
            <a:r>
              <a:rPr lang="ru-RU" sz="2400" dirty="0">
                <a:solidFill>
                  <a:schemeClr val="bg2">
                    <a:lumMod val="50000"/>
                  </a:schemeClr>
                </a:solidFill>
              </a:rPr>
              <a:t>Изначально </a:t>
            </a:r>
            <a:r>
              <a:rPr lang="ru-RU" sz="2400" dirty="0" err="1">
                <a:solidFill>
                  <a:schemeClr val="bg2">
                    <a:lumMod val="50000"/>
                  </a:schemeClr>
                </a:solidFill>
              </a:rPr>
              <a:t>Pygame</a:t>
            </a:r>
            <a:r>
              <a:rPr lang="ru-RU" sz="2400" dirty="0">
                <a:solidFill>
                  <a:schemeClr val="bg2">
                    <a:lumMod val="50000"/>
                  </a:schemeClr>
                </a:solidFill>
              </a:rPr>
              <a:t> был написан </a:t>
            </a:r>
            <a:r>
              <a:rPr lang="ru-RU" sz="2400" dirty="0" smtClean="0">
                <a:solidFill>
                  <a:schemeClr val="bg2">
                    <a:lumMod val="50000"/>
                  </a:schemeClr>
                </a:solidFill>
              </a:rPr>
              <a:t>Питом </a:t>
            </a:r>
            <a:r>
              <a:rPr lang="ru-RU" sz="2400" dirty="0" err="1" smtClean="0">
                <a:solidFill>
                  <a:schemeClr val="bg2">
                    <a:lumMod val="50000"/>
                  </a:schemeClr>
                </a:solidFill>
              </a:rPr>
              <a:t>Шиннерсом</a:t>
            </a:r>
            <a:r>
              <a:rPr lang="ru-RU" sz="2400" dirty="0" smtClean="0">
                <a:solidFill>
                  <a:schemeClr val="bg2">
                    <a:lumMod val="50000"/>
                  </a:schemeClr>
                </a:solidFill>
              </a:rPr>
              <a:t>. Начиная </a:t>
            </a:r>
            <a:r>
              <a:rPr lang="ru-RU" sz="2400" dirty="0">
                <a:solidFill>
                  <a:schemeClr val="bg2">
                    <a:lumMod val="50000"/>
                  </a:schemeClr>
                </a:solidFill>
              </a:rPr>
              <a:t>примерно с </a:t>
            </a:r>
            <a:r>
              <a:rPr lang="ru-RU" sz="2400" dirty="0" smtClean="0">
                <a:solidFill>
                  <a:schemeClr val="bg2">
                    <a:lumMod val="50000"/>
                  </a:schemeClr>
                </a:solidFill>
              </a:rPr>
              <a:t>2004/2005 года</a:t>
            </a:r>
            <a:r>
              <a:rPr lang="ru-RU" sz="2400" dirty="0">
                <a:solidFill>
                  <a:schemeClr val="bg2">
                    <a:lumMod val="50000"/>
                  </a:schemeClr>
                </a:solidFill>
              </a:rPr>
              <a:t> поддерживается и развивается сообществом свободного программного обеспечения</a:t>
            </a:r>
            <a:r>
              <a:rPr lang="ru-RU" sz="2400" dirty="0"/>
              <a:t>.</a:t>
            </a:r>
            <a:endParaRPr lang="ru-RU" sz="2400" dirty="0">
              <a:solidFill>
                <a:srgbClr val="7030A0"/>
              </a:solidFill>
            </a:endParaRPr>
          </a:p>
        </p:txBody>
      </p:sp>
    </p:spTree>
    <p:extLst>
      <p:ext uri="{BB962C8B-B14F-4D97-AF65-F5344CB8AC3E}">
        <p14:creationId xmlns:p14="http://schemas.microsoft.com/office/powerpoint/2010/main" val="19719477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260648"/>
            <a:ext cx="5184576" cy="4524315"/>
          </a:xfrm>
          <a:prstGeom prst="rect">
            <a:avLst/>
          </a:prstGeom>
          <a:noFill/>
        </p:spPr>
        <p:txBody>
          <a:bodyPr wrap="square" rtlCol="0">
            <a:spAutoFit/>
          </a:bodyPr>
          <a:lstStyle/>
          <a:p>
            <a:r>
              <a:rPr lang="ru-RU" sz="2400" dirty="0" smtClean="0">
                <a:solidFill>
                  <a:srgbClr val="7030A0"/>
                </a:solidFill>
              </a:rPr>
              <a:t>Основные правила игры </a:t>
            </a:r>
            <a:r>
              <a:rPr lang="ru-RU" sz="2400" dirty="0">
                <a:solidFill>
                  <a:srgbClr val="7030A0"/>
                </a:solidFill>
              </a:rPr>
              <a:t>Т</a:t>
            </a:r>
            <a:r>
              <a:rPr lang="ru-RU" sz="2400" dirty="0" smtClean="0">
                <a:solidFill>
                  <a:srgbClr val="7030A0"/>
                </a:solidFill>
              </a:rPr>
              <a:t>етрис просты:</a:t>
            </a:r>
          </a:p>
          <a:p>
            <a:r>
              <a:rPr lang="ru-RU" sz="1600" dirty="0">
                <a:solidFill>
                  <a:srgbClr val="7030A0"/>
                </a:solidFill>
              </a:rPr>
              <a:t>Случайные фигурки </a:t>
            </a:r>
            <a:r>
              <a:rPr lang="ru-RU" sz="1600" dirty="0" err="1">
                <a:solidFill>
                  <a:srgbClr val="7030A0"/>
                </a:solidFill>
              </a:rPr>
              <a:t>тетрамино</a:t>
            </a:r>
            <a:r>
              <a:rPr lang="ru-RU" sz="1600" dirty="0">
                <a:solidFill>
                  <a:srgbClr val="7030A0"/>
                </a:solidFill>
              </a:rPr>
              <a:t> падают сверху в прямоугольный </a:t>
            </a:r>
            <a:r>
              <a:rPr lang="ru-RU" sz="1600" dirty="0" smtClean="0">
                <a:solidFill>
                  <a:srgbClr val="7030A0"/>
                </a:solidFill>
              </a:rPr>
              <a:t>стакан. В полёте можно </a:t>
            </a:r>
            <a:r>
              <a:rPr lang="ru-RU" sz="1600" dirty="0">
                <a:solidFill>
                  <a:srgbClr val="7030A0"/>
                </a:solidFill>
              </a:rPr>
              <a:t>поворачивать фигурку на 90° и двигать её по горизонтали. Также можно «сбрасывать» фигурку, то есть ускорять её падение, когда уже решено, куда фигурка должна упасть. Фигурка летит до тех пор, пока не наткнётся на другую фигурку либо на дно стакана. Если при этом заполнился горизонтальный ряд из 10 клеток, он пропадает и всё, что выше него, опускается на одну </a:t>
            </a:r>
            <a:r>
              <a:rPr lang="ru-RU" sz="1600" dirty="0" smtClean="0">
                <a:solidFill>
                  <a:srgbClr val="7030A0"/>
                </a:solidFill>
              </a:rPr>
              <a:t>клетку. </a:t>
            </a:r>
            <a:r>
              <a:rPr lang="ru-RU" sz="1600" dirty="0">
                <a:solidFill>
                  <a:srgbClr val="7030A0"/>
                </a:solidFill>
              </a:rPr>
              <a:t>Игра заканчивается, когда новая фигурка не может поместиться в </a:t>
            </a:r>
            <a:r>
              <a:rPr lang="ru-RU" sz="1600" dirty="0" smtClean="0">
                <a:solidFill>
                  <a:srgbClr val="7030A0"/>
                </a:solidFill>
              </a:rPr>
              <a:t>стакан. задача</a:t>
            </a:r>
            <a:r>
              <a:rPr lang="ru-RU" sz="1600" dirty="0">
                <a:solidFill>
                  <a:srgbClr val="7030A0"/>
                </a:solidFill>
              </a:rPr>
              <a:t> </a:t>
            </a:r>
            <a:r>
              <a:rPr lang="ru-RU" sz="1600" dirty="0" smtClean="0">
                <a:solidFill>
                  <a:srgbClr val="7030A0"/>
                </a:solidFill>
              </a:rPr>
              <a:t>игрока — </a:t>
            </a:r>
            <a:r>
              <a:rPr lang="ru-RU" sz="1600" dirty="0">
                <a:solidFill>
                  <a:srgbClr val="7030A0"/>
                </a:solidFill>
              </a:rPr>
              <a:t>заполнять горизонтальные ряды, не заполняя сам стакан (предотвращая/не допуская его заполнение по вертикали) как можно </a:t>
            </a:r>
            <a:r>
              <a:rPr lang="ru-RU" sz="1600" dirty="0" smtClean="0">
                <a:solidFill>
                  <a:srgbClr val="7030A0"/>
                </a:solidFill>
              </a:rPr>
              <a:t>дольше.</a:t>
            </a:r>
            <a:endParaRPr lang="ru-RU" sz="1600" dirty="0">
              <a:solidFill>
                <a:srgbClr val="7030A0"/>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5656" y="3567244"/>
            <a:ext cx="2694434" cy="269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5590" y="980728"/>
            <a:ext cx="3054567"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83164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1600" y="435366"/>
            <a:ext cx="6552728" cy="954107"/>
          </a:xfrm>
          <a:prstGeom prst="rect">
            <a:avLst/>
          </a:prstGeom>
          <a:noFill/>
        </p:spPr>
        <p:txBody>
          <a:bodyPr wrap="square" rtlCol="0">
            <a:spAutoFit/>
          </a:bodyPr>
          <a:lstStyle/>
          <a:p>
            <a:r>
              <a:rPr lang="ru-RU" sz="2800" dirty="0" smtClean="0">
                <a:solidFill>
                  <a:srgbClr val="7030A0"/>
                </a:solidFill>
              </a:rPr>
              <a:t>Использованные Библиотеки и другие инструменты:</a:t>
            </a:r>
            <a:endParaRPr lang="ru-RU" sz="2800" dirty="0">
              <a:solidFill>
                <a:srgbClr val="7030A0"/>
              </a:solidFill>
            </a:endParaRPr>
          </a:p>
        </p:txBody>
      </p:sp>
      <p:sp>
        <p:nvSpPr>
          <p:cNvPr id="4" name="TextBox 3"/>
          <p:cNvSpPr txBox="1"/>
          <p:nvPr/>
        </p:nvSpPr>
        <p:spPr>
          <a:xfrm>
            <a:off x="902041" y="1580337"/>
            <a:ext cx="5830197" cy="2031325"/>
          </a:xfrm>
          <a:prstGeom prst="rect">
            <a:avLst/>
          </a:prstGeom>
          <a:noFill/>
        </p:spPr>
        <p:txBody>
          <a:bodyPr wrap="square" rtlCol="0">
            <a:spAutoFit/>
          </a:bodyPr>
          <a:lstStyle/>
          <a:p>
            <a:pPr marL="285750" indent="-285750">
              <a:buFont typeface="Courier New" panose="02070309020205020404" pitchFamily="49" charset="0"/>
              <a:buChar char="o"/>
            </a:pPr>
            <a:r>
              <a:rPr lang="en-US" dirty="0" err="1" smtClean="0">
                <a:solidFill>
                  <a:schemeClr val="accent3">
                    <a:lumMod val="75000"/>
                  </a:schemeClr>
                </a:solidFill>
              </a:rPr>
              <a:t>PyGame</a:t>
            </a:r>
            <a:r>
              <a:rPr lang="ru-RU" dirty="0" smtClean="0">
                <a:solidFill>
                  <a:schemeClr val="accent3">
                    <a:lumMod val="75000"/>
                  </a:schemeClr>
                </a:solidFill>
              </a:rPr>
              <a:t> </a:t>
            </a:r>
            <a:r>
              <a:rPr lang="en-US" dirty="0" smtClean="0">
                <a:solidFill>
                  <a:schemeClr val="accent3">
                    <a:lumMod val="75000"/>
                  </a:schemeClr>
                </a:solidFill>
              </a:rPr>
              <a:t>(</a:t>
            </a:r>
            <a:r>
              <a:rPr lang="ru-RU" dirty="0" smtClean="0">
                <a:solidFill>
                  <a:schemeClr val="accent3">
                    <a:lumMod val="75000"/>
                  </a:schemeClr>
                </a:solidFill>
              </a:rPr>
              <a:t>логично)</a:t>
            </a:r>
          </a:p>
          <a:p>
            <a:pPr marL="285750" indent="-285750">
              <a:buFont typeface="Courier New" panose="02070309020205020404" pitchFamily="49" charset="0"/>
              <a:buChar char="o"/>
            </a:pPr>
            <a:r>
              <a:rPr lang="en-US" dirty="0" smtClean="0">
                <a:solidFill>
                  <a:schemeClr val="accent3">
                    <a:lumMod val="75000"/>
                  </a:schemeClr>
                </a:solidFill>
              </a:rPr>
              <a:t>Random</a:t>
            </a:r>
            <a:endParaRPr lang="ru-RU" dirty="0" smtClean="0">
              <a:solidFill>
                <a:schemeClr val="accent3">
                  <a:lumMod val="75000"/>
                </a:schemeClr>
              </a:solidFill>
            </a:endParaRPr>
          </a:p>
          <a:p>
            <a:pPr marL="285750" indent="-285750">
              <a:buFont typeface="Courier New" panose="02070309020205020404" pitchFamily="49" charset="0"/>
              <a:buChar char="o"/>
            </a:pPr>
            <a:r>
              <a:rPr lang="en-US" dirty="0" err="1" smtClean="0">
                <a:solidFill>
                  <a:schemeClr val="accent3">
                    <a:lumMod val="75000"/>
                  </a:schemeClr>
                </a:solidFill>
              </a:rPr>
              <a:t>Tkinter</a:t>
            </a:r>
            <a:r>
              <a:rPr lang="en-US" dirty="0" smtClean="0">
                <a:solidFill>
                  <a:schemeClr val="accent3">
                    <a:lumMod val="75000"/>
                  </a:schemeClr>
                </a:solidFill>
              </a:rPr>
              <a:t>(*)</a:t>
            </a:r>
          </a:p>
          <a:p>
            <a:pPr marL="285750" indent="-285750">
              <a:buFont typeface="Courier New" panose="02070309020205020404" pitchFamily="49" charset="0"/>
              <a:buChar char="o"/>
            </a:pPr>
            <a:r>
              <a:rPr lang="en-US" dirty="0" smtClean="0">
                <a:solidFill>
                  <a:schemeClr val="accent3">
                    <a:lumMod val="75000"/>
                  </a:schemeClr>
                </a:solidFill>
              </a:rPr>
              <a:t>Jogging</a:t>
            </a:r>
            <a:endParaRPr lang="ru-RU" dirty="0" smtClean="0">
              <a:solidFill>
                <a:schemeClr val="accent3">
                  <a:lumMod val="75000"/>
                </a:schemeClr>
              </a:solidFill>
            </a:endParaRPr>
          </a:p>
          <a:p>
            <a:pPr marL="285750" indent="-285750">
              <a:buFont typeface="Courier New" panose="02070309020205020404" pitchFamily="49" charset="0"/>
              <a:buChar char="o"/>
            </a:pPr>
            <a:r>
              <a:rPr lang="en-US" dirty="0" smtClean="0">
                <a:solidFill>
                  <a:schemeClr val="accent3">
                    <a:lumMod val="75000"/>
                  </a:schemeClr>
                </a:solidFill>
              </a:rPr>
              <a:t>sqLite3</a:t>
            </a:r>
            <a:endParaRPr lang="ru-RU" dirty="0" smtClean="0">
              <a:solidFill>
                <a:schemeClr val="accent3">
                  <a:lumMod val="75000"/>
                </a:schemeClr>
              </a:solidFill>
            </a:endParaRPr>
          </a:p>
          <a:p>
            <a:pPr marL="285750" indent="-285750">
              <a:buFont typeface="Courier New" panose="02070309020205020404" pitchFamily="49" charset="0"/>
              <a:buChar char="o"/>
            </a:pPr>
            <a:r>
              <a:rPr lang="ru-RU" dirty="0" smtClean="0">
                <a:solidFill>
                  <a:srgbClr val="7030A0"/>
                </a:solidFill>
              </a:rPr>
              <a:t>Основные источники информации:</a:t>
            </a:r>
            <a:r>
              <a:rPr lang="ru-RU" dirty="0" smtClean="0">
                <a:solidFill>
                  <a:schemeClr val="accent3">
                    <a:lumMod val="75000"/>
                  </a:schemeClr>
                </a:solidFill>
              </a:rPr>
              <a:t> </a:t>
            </a:r>
          </a:p>
          <a:p>
            <a:pPr marL="285750" indent="-285750">
              <a:buFont typeface="Courier New" panose="02070309020205020404" pitchFamily="49" charset="0"/>
              <a:buChar char="o"/>
            </a:pPr>
            <a:r>
              <a:rPr lang="ru-RU" dirty="0" smtClean="0">
                <a:solidFill>
                  <a:schemeClr val="accent3">
                    <a:lumMod val="75000"/>
                  </a:schemeClr>
                </a:solidFill>
              </a:rPr>
              <a:t>Интернет и </a:t>
            </a:r>
            <a:r>
              <a:rPr lang="ru-RU" dirty="0">
                <a:solidFill>
                  <a:schemeClr val="accent3">
                    <a:lumMod val="75000"/>
                  </a:schemeClr>
                </a:solidFill>
              </a:rPr>
              <a:t>у</a:t>
            </a:r>
            <a:r>
              <a:rPr lang="ru-RU" dirty="0" smtClean="0">
                <a:solidFill>
                  <a:schemeClr val="accent3">
                    <a:lumMod val="75000"/>
                  </a:schemeClr>
                </a:solidFill>
              </a:rPr>
              <a:t>чебник Яндекс Лицея.</a:t>
            </a:r>
          </a:p>
        </p:txBody>
      </p:sp>
    </p:spTree>
    <p:extLst>
      <p:ext uri="{BB962C8B-B14F-4D97-AF65-F5344CB8AC3E}">
        <p14:creationId xmlns:p14="http://schemas.microsoft.com/office/powerpoint/2010/main" val="22870536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600" dirty="0" smtClean="0">
                <a:solidFill>
                  <a:srgbClr val="7030A0"/>
                </a:solidFill>
              </a:rPr>
              <a:t>Реализация проекта:</a:t>
            </a:r>
            <a:endParaRPr lang="ru-RU" sz="3600" dirty="0">
              <a:solidFill>
                <a:srgbClr val="7030A0"/>
              </a:solidFill>
            </a:endParaRPr>
          </a:p>
        </p:txBody>
      </p:sp>
      <p:sp>
        <p:nvSpPr>
          <p:cNvPr id="3" name="Объект 2"/>
          <p:cNvSpPr>
            <a:spLocks noGrp="1"/>
          </p:cNvSpPr>
          <p:nvPr>
            <p:ph sz="quarter" idx="1"/>
          </p:nvPr>
        </p:nvSpPr>
        <p:spPr>
          <a:xfrm>
            <a:off x="539552" y="1527048"/>
            <a:ext cx="8266120" cy="4572000"/>
          </a:xfrm>
        </p:spPr>
        <p:txBody>
          <a:bodyPr/>
          <a:lstStyle/>
          <a:p>
            <a:r>
              <a:rPr lang="ru-RU" dirty="0" smtClean="0">
                <a:solidFill>
                  <a:schemeClr val="bg2">
                    <a:lumMod val="50000"/>
                  </a:schemeClr>
                </a:solidFill>
              </a:rPr>
              <a:t>Для реализации начального окна был использован </a:t>
            </a:r>
            <a:r>
              <a:rPr lang="en-US" dirty="0" err="1" smtClean="0">
                <a:solidFill>
                  <a:schemeClr val="bg2">
                    <a:lumMod val="50000"/>
                  </a:schemeClr>
                </a:solidFill>
              </a:rPr>
              <a:t>tkinter</a:t>
            </a:r>
            <a:r>
              <a:rPr lang="en-US" dirty="0" smtClean="0">
                <a:solidFill>
                  <a:schemeClr val="bg2">
                    <a:lumMod val="50000"/>
                  </a:schemeClr>
                </a:solidFill>
              </a:rPr>
              <a:t>.</a:t>
            </a:r>
            <a:r>
              <a:rPr lang="ru-RU" dirty="0" smtClean="0">
                <a:solidFill>
                  <a:schemeClr val="bg2">
                    <a:lumMod val="50000"/>
                  </a:schemeClr>
                </a:solidFill>
              </a:rPr>
              <a:t> Класс </a:t>
            </a:r>
            <a:r>
              <a:rPr lang="en-US" dirty="0" smtClean="0">
                <a:solidFill>
                  <a:schemeClr val="bg2">
                    <a:lumMod val="50000"/>
                  </a:schemeClr>
                </a:solidFill>
              </a:rPr>
              <a:t>Main(Frame)</a:t>
            </a:r>
            <a:r>
              <a:rPr lang="ru-RU" dirty="0" smtClean="0">
                <a:solidFill>
                  <a:schemeClr val="bg2">
                    <a:lumMod val="50000"/>
                  </a:schemeClr>
                </a:solidFill>
              </a:rPr>
              <a:t>:</a:t>
            </a:r>
            <a:endParaRPr lang="ru-RU" dirty="0">
              <a:solidFill>
                <a:schemeClr val="bg2">
                  <a:lumMod val="50000"/>
                </a:scheme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92896"/>
            <a:ext cx="6683440" cy="3759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7611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solidFill>
                  <a:srgbClr val="7030A0"/>
                </a:solidFill>
              </a:rPr>
              <a:t>Класс </a:t>
            </a:r>
            <a:r>
              <a:rPr lang="ru-RU" dirty="0" err="1" smtClean="0">
                <a:solidFill>
                  <a:srgbClr val="7030A0"/>
                </a:solidFill>
              </a:rPr>
              <a:t>Тетромино</a:t>
            </a:r>
            <a:r>
              <a:rPr lang="ru-RU" dirty="0" smtClean="0">
                <a:solidFill>
                  <a:srgbClr val="7030A0"/>
                </a:solidFill>
              </a:rPr>
              <a:t> </a:t>
            </a:r>
            <a:endParaRPr lang="ru-RU" dirty="0">
              <a:solidFill>
                <a:srgbClr val="7030A0"/>
              </a:solidFill>
            </a:endParaRPr>
          </a:p>
        </p:txBody>
      </p:sp>
      <p:sp>
        <p:nvSpPr>
          <p:cNvPr id="3" name="Объект 2"/>
          <p:cNvSpPr>
            <a:spLocks noGrp="1"/>
          </p:cNvSpPr>
          <p:nvPr>
            <p:ph sz="quarter" idx="1"/>
          </p:nvPr>
        </p:nvSpPr>
        <p:spPr/>
        <p:txBody>
          <a:bodyPr>
            <a:normAutofit/>
          </a:bodyPr>
          <a:lstStyle/>
          <a:p>
            <a:pPr marL="0" indent="0">
              <a:buNone/>
            </a:pPr>
            <a:r>
              <a:rPr lang="ru-RU" sz="2400" dirty="0" smtClean="0"/>
              <a:t>В него входят: </a:t>
            </a:r>
          </a:p>
          <a:p>
            <a:pPr>
              <a:buFont typeface="Courier New" panose="02070309020205020404" pitchFamily="49" charset="0"/>
              <a:buChar char="o"/>
            </a:pPr>
            <a:r>
              <a:rPr lang="ru-RU" sz="2400" dirty="0" smtClean="0"/>
              <a:t>Функция поворачивания </a:t>
            </a:r>
            <a:r>
              <a:rPr lang="ru-RU" sz="2400" dirty="0" err="1" smtClean="0"/>
              <a:t>тетромино</a:t>
            </a:r>
            <a:r>
              <a:rPr lang="ru-RU" sz="2400" dirty="0" smtClean="0"/>
              <a:t>(</a:t>
            </a:r>
            <a:r>
              <a:rPr lang="en-US" sz="2400" dirty="0" smtClean="0"/>
              <a:t>rotate)</a:t>
            </a:r>
            <a:endParaRPr lang="ru-RU" sz="2400" dirty="0" smtClean="0"/>
          </a:p>
          <a:p>
            <a:pPr>
              <a:buFont typeface="Courier New" panose="02070309020205020404" pitchFamily="49" charset="0"/>
              <a:buChar char="o"/>
            </a:pPr>
            <a:r>
              <a:rPr lang="ru-RU" sz="2400" dirty="0" smtClean="0"/>
              <a:t>Рисовка </a:t>
            </a:r>
            <a:r>
              <a:rPr lang="ru-RU" sz="2400" dirty="0" err="1" smtClean="0"/>
              <a:t>тетромино</a:t>
            </a:r>
            <a:r>
              <a:rPr lang="en-US" sz="2400" dirty="0" smtClean="0"/>
              <a:t>(draw)</a:t>
            </a:r>
            <a:endParaRPr lang="ru-RU" sz="2400" dirty="0" smtClean="0"/>
          </a:p>
          <a:p>
            <a:pPr>
              <a:buFont typeface="Courier New" panose="02070309020205020404" pitchFamily="49" charset="0"/>
              <a:buChar char="o"/>
            </a:pPr>
            <a:r>
              <a:rPr lang="ru-RU" sz="2400" dirty="0" smtClean="0"/>
              <a:t>Движение </a:t>
            </a:r>
            <a:r>
              <a:rPr lang="ru-RU" sz="2400" dirty="0" err="1" smtClean="0"/>
              <a:t>тетромино</a:t>
            </a:r>
            <a:r>
              <a:rPr lang="ru-RU" sz="2400" dirty="0" smtClean="0"/>
              <a:t> вниз, влево и вправо</a:t>
            </a:r>
            <a:r>
              <a:rPr lang="en-US" sz="2400" dirty="0" smtClean="0"/>
              <a:t>(move</a:t>
            </a:r>
            <a:r>
              <a:rPr lang="ru-RU" sz="2400" dirty="0" smtClean="0"/>
              <a:t>_</a:t>
            </a:r>
            <a:r>
              <a:rPr lang="en-US" sz="2400" dirty="0" smtClean="0"/>
              <a:t>down, move</a:t>
            </a:r>
            <a:r>
              <a:rPr lang="ru-RU" sz="2400" dirty="0" smtClean="0"/>
              <a:t>_</a:t>
            </a:r>
            <a:r>
              <a:rPr lang="en-US" sz="2400" dirty="0" smtClean="0"/>
              <a:t>side </a:t>
            </a:r>
            <a:r>
              <a:rPr lang="ru-RU" sz="2400" dirty="0" smtClean="0"/>
              <a:t>соответственно)</a:t>
            </a:r>
          </a:p>
          <a:p>
            <a:pPr marL="0" indent="0">
              <a:buNone/>
            </a:pPr>
            <a:r>
              <a:rPr lang="ru-RU" sz="2400" dirty="0" smtClean="0"/>
              <a:t>Далее функции: проверка заполненных линий и их очистка</a:t>
            </a:r>
            <a:endParaRPr lang="ru-RU" sz="2400" dirty="0"/>
          </a:p>
        </p:txBody>
      </p:sp>
    </p:spTree>
    <p:extLst>
      <p:ext uri="{BB962C8B-B14F-4D97-AF65-F5344CB8AC3E}">
        <p14:creationId xmlns:p14="http://schemas.microsoft.com/office/powerpoint/2010/main" val="16408605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3528" y="260648"/>
            <a:ext cx="8534400" cy="758952"/>
          </a:xfrm>
        </p:spPr>
        <p:txBody>
          <a:bodyPr/>
          <a:lstStyle/>
          <a:p>
            <a:r>
              <a:rPr lang="ru-RU" b="1" dirty="0" smtClean="0"/>
              <a:t>Игра:</a:t>
            </a:r>
            <a:endParaRPr lang="ru-RU" b="1" dirty="0"/>
          </a:p>
        </p:txBody>
      </p:sp>
      <p:sp>
        <p:nvSpPr>
          <p:cNvPr id="3" name="Объект 2"/>
          <p:cNvSpPr>
            <a:spLocks noGrp="1"/>
          </p:cNvSpPr>
          <p:nvPr>
            <p:ph sz="quarter" idx="1"/>
          </p:nvPr>
        </p:nvSpPr>
        <p:spPr>
          <a:xfrm>
            <a:off x="4283968" y="1556792"/>
            <a:ext cx="4687496" cy="4572000"/>
          </a:xfrm>
        </p:spPr>
        <p:txBody>
          <a:bodyPr>
            <a:normAutofit/>
          </a:bodyPr>
          <a:lstStyle/>
          <a:p>
            <a:r>
              <a:rPr lang="ru-RU" sz="2400" dirty="0" smtClean="0">
                <a:solidFill>
                  <a:srgbClr val="7030A0"/>
                </a:solidFill>
              </a:rPr>
              <a:t>При заполнении любой из горизонтальных линий, она удаляется и лежащие на ней </a:t>
            </a:r>
            <a:r>
              <a:rPr lang="ru-RU" sz="2400" dirty="0" err="1" smtClean="0">
                <a:solidFill>
                  <a:srgbClr val="7030A0"/>
                </a:solidFill>
              </a:rPr>
              <a:t>тетромино</a:t>
            </a:r>
            <a:r>
              <a:rPr lang="ru-RU" sz="2400" dirty="0" smtClean="0">
                <a:solidFill>
                  <a:srgbClr val="7030A0"/>
                </a:solidFill>
              </a:rPr>
              <a:t> падают вниз.</a:t>
            </a:r>
            <a:endParaRPr lang="ru-RU" sz="2400" dirty="0">
              <a:solidFill>
                <a:srgbClr val="7030A0"/>
              </a:solidFill>
            </a:endParaRPr>
          </a:p>
        </p:txBody>
      </p:sp>
      <p:pic>
        <p:nvPicPr>
          <p:cNvPr id="7" name="Видео_без_названия_—_сделано_в_Clipcham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3528" y="1700808"/>
            <a:ext cx="4176463" cy="2349260"/>
          </a:xfrm>
          <a:prstGeom prst="rect">
            <a:avLst/>
          </a:prstGeom>
        </p:spPr>
      </p:pic>
      <p:sp>
        <p:nvSpPr>
          <p:cNvPr id="8" name="TextBox 7"/>
          <p:cNvSpPr txBox="1"/>
          <p:nvPr/>
        </p:nvSpPr>
        <p:spPr>
          <a:xfrm>
            <a:off x="1868568" y="5301208"/>
            <a:ext cx="5212463" cy="523220"/>
          </a:xfrm>
          <a:prstGeom prst="rect">
            <a:avLst/>
          </a:prstGeom>
          <a:noFill/>
        </p:spPr>
        <p:txBody>
          <a:bodyPr wrap="square" rtlCol="0">
            <a:spAutoFit/>
          </a:bodyPr>
          <a:lstStyle/>
          <a:p>
            <a:r>
              <a:rPr lang="ru-RU" sz="2800" b="1" dirty="0" smtClean="0">
                <a:solidFill>
                  <a:srgbClr val="7030A0"/>
                </a:solidFill>
              </a:rPr>
              <a:t>Это главная идея тетриса.</a:t>
            </a:r>
            <a:endParaRPr lang="ru-RU" sz="2800" dirty="0"/>
          </a:p>
        </p:txBody>
      </p:sp>
    </p:spTree>
    <p:extLst>
      <p:ext uri="{BB962C8B-B14F-4D97-AF65-F5344CB8AC3E}">
        <p14:creationId xmlns:p14="http://schemas.microsoft.com/office/powerpoint/2010/main" val="20690149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Проигрыш:</a:t>
            </a:r>
            <a:endParaRPr lang="ru-RU" dirty="0"/>
          </a:p>
        </p:txBody>
      </p:sp>
      <p:pic>
        <p:nvPicPr>
          <p:cNvPr id="4" name="конец игры. — сделано в Clipchamp.mp4">
            <a:hlinkClick r:id="" action="ppaction://media"/>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4"/>
          <a:stretch>
            <a:fillRect/>
          </a:stretch>
        </p:blipFill>
        <p:spPr>
          <a:xfrm>
            <a:off x="-900608" y="1420400"/>
            <a:ext cx="4536504" cy="3096344"/>
          </a:xfrm>
        </p:spPr>
      </p:pic>
      <p:sp>
        <p:nvSpPr>
          <p:cNvPr id="5" name="TextBox 4"/>
          <p:cNvSpPr txBox="1"/>
          <p:nvPr/>
        </p:nvSpPr>
        <p:spPr>
          <a:xfrm>
            <a:off x="170000" y="4669880"/>
            <a:ext cx="6048672" cy="1754326"/>
          </a:xfrm>
          <a:prstGeom prst="rect">
            <a:avLst/>
          </a:prstGeom>
          <a:noFill/>
        </p:spPr>
        <p:txBody>
          <a:bodyPr wrap="square" rtlCol="0">
            <a:spAutoFit/>
          </a:bodyPr>
          <a:lstStyle/>
          <a:p>
            <a:r>
              <a:rPr lang="ru-RU" dirty="0" smtClean="0">
                <a:solidFill>
                  <a:srgbClr val="7030A0"/>
                </a:solidFill>
              </a:rPr>
              <a:t>С помощью </a:t>
            </a:r>
            <a:r>
              <a:rPr lang="en-US" dirty="0" smtClean="0">
                <a:solidFill>
                  <a:srgbClr val="7030A0"/>
                </a:solidFill>
              </a:rPr>
              <a:t>check</a:t>
            </a:r>
            <a:r>
              <a:rPr lang="ru-RU" dirty="0" smtClean="0">
                <a:solidFill>
                  <a:srgbClr val="7030A0"/>
                </a:solidFill>
              </a:rPr>
              <a:t>_</a:t>
            </a:r>
            <a:r>
              <a:rPr lang="en-US" dirty="0" smtClean="0">
                <a:solidFill>
                  <a:srgbClr val="7030A0"/>
                </a:solidFill>
              </a:rPr>
              <a:t>defeat() </a:t>
            </a:r>
            <a:r>
              <a:rPr lang="ru-RU" dirty="0" smtClean="0">
                <a:solidFill>
                  <a:srgbClr val="7030A0"/>
                </a:solidFill>
              </a:rPr>
              <a:t>осуществляется проигрыш. Работает он  по следующему принципу: если две верхние линии имеют </a:t>
            </a:r>
            <a:r>
              <a:rPr lang="ru-RU" dirty="0" err="1" smtClean="0">
                <a:solidFill>
                  <a:srgbClr val="7030A0"/>
                </a:solidFill>
              </a:rPr>
              <a:t>тетромино</a:t>
            </a:r>
            <a:r>
              <a:rPr lang="ru-RU" dirty="0" smtClean="0">
                <a:solidFill>
                  <a:srgbClr val="7030A0"/>
                </a:solidFill>
              </a:rPr>
              <a:t>, то игра заканчивается,  выводится «Вы проиграли» в консоль, и база данных считает, сколько всего было проигрышей.</a:t>
            </a:r>
            <a:endParaRPr lang="ru-RU" dirty="0">
              <a:solidFill>
                <a:srgbClr val="7030A0"/>
              </a:solidFill>
            </a:endParaRPr>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9704" y="1412776"/>
            <a:ext cx="5120569"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33753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512" y="332656"/>
            <a:ext cx="8534400" cy="758952"/>
          </a:xfrm>
        </p:spPr>
        <p:txBody>
          <a:bodyPr>
            <a:normAutofit fontScale="90000"/>
          </a:bodyPr>
          <a:lstStyle/>
          <a:p>
            <a:r>
              <a:rPr lang="ru-RU" dirty="0" smtClean="0"/>
              <a:t>Правки, которые можно дополнительно внести в игру:</a:t>
            </a:r>
            <a:endParaRPr lang="ru-RU" dirty="0"/>
          </a:p>
        </p:txBody>
      </p:sp>
      <p:sp>
        <p:nvSpPr>
          <p:cNvPr id="3" name="Объект 2"/>
          <p:cNvSpPr>
            <a:spLocks noGrp="1"/>
          </p:cNvSpPr>
          <p:nvPr>
            <p:ph sz="quarter" idx="1"/>
          </p:nvPr>
        </p:nvSpPr>
        <p:spPr/>
        <p:txBody>
          <a:bodyPr/>
          <a:lstStyle/>
          <a:p>
            <a:r>
              <a:rPr lang="ru-RU" dirty="0" smtClean="0">
                <a:solidFill>
                  <a:srgbClr val="7030A0"/>
                </a:solidFill>
              </a:rPr>
              <a:t>Сделать конечное окно надписью: «</a:t>
            </a:r>
            <a:r>
              <a:rPr lang="ru-RU" dirty="0">
                <a:solidFill>
                  <a:srgbClr val="7030A0"/>
                </a:solidFill>
              </a:rPr>
              <a:t>В</a:t>
            </a:r>
            <a:r>
              <a:rPr lang="ru-RU" dirty="0" smtClean="0">
                <a:solidFill>
                  <a:srgbClr val="7030A0"/>
                </a:solidFill>
              </a:rPr>
              <a:t>ы проиграли»;</a:t>
            </a:r>
          </a:p>
          <a:p>
            <a:r>
              <a:rPr lang="ru-RU" dirty="0" smtClean="0">
                <a:solidFill>
                  <a:srgbClr val="7030A0"/>
                </a:solidFill>
              </a:rPr>
              <a:t>Добавить функцию просматривания следующего </a:t>
            </a:r>
            <a:r>
              <a:rPr lang="ru-RU" dirty="0" err="1" smtClean="0">
                <a:solidFill>
                  <a:srgbClr val="7030A0"/>
                </a:solidFill>
              </a:rPr>
              <a:t>тетромино</a:t>
            </a:r>
            <a:r>
              <a:rPr lang="ru-RU" dirty="0" smtClean="0">
                <a:solidFill>
                  <a:srgbClr val="7030A0"/>
                </a:solidFill>
              </a:rPr>
              <a:t>;</a:t>
            </a:r>
          </a:p>
          <a:p>
            <a:r>
              <a:rPr lang="ru-RU" dirty="0" smtClean="0">
                <a:solidFill>
                  <a:srgbClr val="7030A0"/>
                </a:solidFill>
              </a:rPr>
              <a:t>Время игры;</a:t>
            </a:r>
          </a:p>
          <a:p>
            <a:r>
              <a:rPr lang="ru-RU" dirty="0" smtClean="0">
                <a:solidFill>
                  <a:srgbClr val="7030A0"/>
                </a:solidFill>
              </a:rPr>
              <a:t> </a:t>
            </a:r>
            <a:r>
              <a:rPr lang="ru-RU" dirty="0">
                <a:solidFill>
                  <a:srgbClr val="7030A0"/>
                </a:solidFill>
              </a:rPr>
              <a:t>Добавить звуки в </a:t>
            </a:r>
            <a:r>
              <a:rPr lang="ru-RU" dirty="0" smtClean="0">
                <a:solidFill>
                  <a:srgbClr val="7030A0"/>
                </a:solidFill>
              </a:rPr>
              <a:t>игру.</a:t>
            </a:r>
            <a:endParaRPr lang="ru-RU" dirty="0">
              <a:solidFill>
                <a:srgbClr val="7030A0"/>
              </a:solidFill>
            </a:endParaRPr>
          </a:p>
          <a:p>
            <a:endParaRPr lang="ru-RU" dirty="0" smtClean="0">
              <a:solidFill>
                <a:srgbClr val="7030A0"/>
              </a:solidFill>
            </a:endParaRPr>
          </a:p>
          <a:p>
            <a:endParaRPr lang="ru-RU" dirty="0" smtClean="0">
              <a:solidFill>
                <a:srgbClr val="7030A0"/>
              </a:solidFill>
            </a:endParaRPr>
          </a:p>
        </p:txBody>
      </p:sp>
    </p:spTree>
    <p:extLst>
      <p:ext uri="{BB962C8B-B14F-4D97-AF65-F5344CB8AC3E}">
        <p14:creationId xmlns:p14="http://schemas.microsoft.com/office/powerpoint/2010/main" val="112442460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Официальная">
  <a:themeElements>
    <a:clrScheme name="Официальная">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Официальная">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Официальная">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145</TotalTime>
  <Words>313</Words>
  <Application>Microsoft Office PowerPoint</Application>
  <PresentationFormat>Экран (4:3)</PresentationFormat>
  <Paragraphs>38</Paragraphs>
  <Slides>10</Slides>
  <Notes>0</Notes>
  <HiddenSlides>0</HiddenSlides>
  <MMClips>2</MMClips>
  <ScaleCrop>false</ScaleCrop>
  <HeadingPairs>
    <vt:vector size="4" baseType="variant">
      <vt:variant>
        <vt:lpstr>Тема</vt:lpstr>
      </vt:variant>
      <vt:variant>
        <vt:i4>1</vt:i4>
      </vt:variant>
      <vt:variant>
        <vt:lpstr>Заголовки слайдов</vt:lpstr>
      </vt:variant>
      <vt:variant>
        <vt:i4>10</vt:i4>
      </vt:variant>
    </vt:vector>
  </HeadingPairs>
  <TitlesOfParts>
    <vt:vector size="11" baseType="lpstr">
      <vt:lpstr>Официальная</vt:lpstr>
      <vt:lpstr>Проект на тему: Тетрис на Python с помощью библиотеки Pygame.</vt:lpstr>
      <vt:lpstr>Что такое Pygame?</vt:lpstr>
      <vt:lpstr>Презентация PowerPoint</vt:lpstr>
      <vt:lpstr>Презентация PowerPoint</vt:lpstr>
      <vt:lpstr>Реализация проекта:</vt:lpstr>
      <vt:lpstr>Класс Тетромино </vt:lpstr>
      <vt:lpstr>Игра:</vt:lpstr>
      <vt:lpstr>Проигрыш:</vt:lpstr>
      <vt:lpstr>Правки, которые можно дополнительно внести в игру:</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Проект на тему: Тетрис на Python с помощью библиотеки Pygame.</dc:title>
  <dc:creator>Оксана</dc:creator>
  <cp:lastModifiedBy>Windows User</cp:lastModifiedBy>
  <cp:revision>11</cp:revision>
  <dcterms:created xsi:type="dcterms:W3CDTF">2024-02-27T11:10:40Z</dcterms:created>
  <dcterms:modified xsi:type="dcterms:W3CDTF">2024-02-27T13:40:32Z</dcterms:modified>
</cp:coreProperties>
</file>